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7"/>
  </p:notesMasterIdLst>
  <p:sldIdLst>
    <p:sldId id="256" r:id="rId4"/>
    <p:sldId id="260" r:id="rId5"/>
    <p:sldId id="259" r:id="rId6"/>
    <p:sldId id="261" r:id="rId7"/>
    <p:sldId id="258" r:id="rId8"/>
    <p:sldId id="257" r:id="rId9"/>
    <p:sldId id="262" r:id="rId10"/>
    <p:sldId id="277" r:id="rId11"/>
    <p:sldId id="279" r:id="rId12"/>
    <p:sldId id="263" r:id="rId13"/>
    <p:sldId id="264" r:id="rId14"/>
    <p:sldId id="265" r:id="rId15"/>
    <p:sldId id="266" r:id="rId16"/>
    <p:sldId id="268" r:id="rId17"/>
    <p:sldId id="280" r:id="rId18"/>
    <p:sldId id="269" r:id="rId19"/>
    <p:sldId id="276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63315-A92F-4F07-B347-90472D64C488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BD25A-0294-4C6D-BB2A-BE6A3AFD2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03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n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E6BE79A-9E58-4B45-8DA5-691E5AB4E1C0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99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FAA84-9343-4AE8-991F-44CF9C6D51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18C6-3DEE-4425-B501-5F0937B0FB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8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0DD5B-3325-44F3-84AA-DD0C2BC9AC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D5C10-272E-41C7-B452-5C07089130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1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9C4E-46DB-4060-9018-DAF27C66D4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623D3-B9B5-4CD8-A9AA-B0F88C1AF2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45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FAA84-9343-4AE8-991F-44CF9C6D51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18C6-3DEE-4425-B501-5F0937B0FB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15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7EF8C-6FA7-409C-9EDB-B3213AEDE4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7882C-CBB2-486D-BAB9-35D84A1D0C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40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486D3-8776-418D-A0EF-11843A763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4E076-51E5-401D-A2DB-7F5AAB6E0C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0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F6642-2608-4E48-AB3C-4F2A8C019C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140BD-2713-41CC-870D-12EDCC5363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51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A9C22-6852-46E7-A4BA-ECEB6FC161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484B9-1BB0-453B-99A7-01B18EB8DA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86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FD355-BA25-4FF7-801A-128202C581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8FD2B-3741-432F-9EA0-903DC08636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51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FC5C-C2F2-46F9-A1FD-93DBE5C525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D4F6F-8572-49BE-B4E0-A2EDC4CD97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91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68AC7-B2FA-48FC-B979-195591BB9C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2D0BD-CDDB-4A8E-8995-1010E5687A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7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7EF8C-6FA7-409C-9EDB-B3213AEDE4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7882C-CBB2-486D-BAB9-35D84A1D0C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49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4F17-ADC8-42DB-9570-9078CD2B52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360C-A23E-40C4-810F-277135E456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29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0DD5B-3325-44F3-84AA-DD0C2BC9AC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D5C10-272E-41C7-B452-5C07089130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03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9C4E-46DB-4060-9018-DAF27C66D4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623D3-B9B5-4CD8-A9AA-B0F88C1AF2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70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FAE8-F48B-458C-A264-9B566EF99C3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DB8D9-5884-45F3-9AD5-A9A0D7A7C5B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54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CDFC-43EC-4216-81B6-80681744EE4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71693-9084-4A9B-A153-93CFA5C3235A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6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CC27-B6E7-42FA-AA36-25FEEAAB63C1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F8025-9639-45D7-86F2-46B38822794A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05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A683-2EDC-4DFD-BDB4-82621AC61894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4E1A5-F068-4A6C-9A93-85907DCC358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41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93EC-2FAA-4A30-915A-91259C9FE7F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F343-0A08-49BD-9933-AD6EC2ABD76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45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A9E9-7326-4DC2-8D6D-E51B5FE9DD37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9E06F-4DD5-46A2-A547-4BB62A53202A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89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849B8-9DCB-4D6D-96A2-2137DE55106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913E0-8899-4A0F-8EB6-6B3672389F56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0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486D3-8776-418D-A0EF-11843A763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4E076-51E5-401D-A2DB-7F5AAB6E0C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64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ED47-35C7-4807-AAE3-6BE454512FE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52083-1B34-4132-8681-5E482FD5778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60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8BD36-567C-4BE2-9731-010E040CC158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C12DE-DF67-4910-806E-5939E042B7C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38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7FC58-7206-4F09-A72C-25E6C2B77A6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41905-6A2B-44BF-8F8A-2295153F0C4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1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7598A-6203-4463-B7D3-35039263EFE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AF083-8213-48CD-99E7-49380C8D60C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4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F6642-2608-4E48-AB3C-4F2A8C019C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140BD-2713-41CC-870D-12EDCC5363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6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A9C22-6852-46E7-A4BA-ECEB6FC161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484B9-1BB0-453B-99A7-01B18EB8DA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3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FD355-BA25-4FF7-801A-128202C581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8FD2B-3741-432F-9EA0-903DC08636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8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FC5C-C2F2-46F9-A1FD-93DBE5C525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D4F6F-8572-49BE-B4E0-A2EDC4CD97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0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68AC7-B2FA-48FC-B979-195591BB9C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2D0BD-CDDB-4A8E-8995-1010E5687A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4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4F17-ADC8-42DB-9570-9078CD2B52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360C-A23E-40C4-810F-277135E456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0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2959BB-D752-4602-AA29-BDA46B2675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30630-AC66-4486-965E-95F1E4516B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5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2959BB-D752-4602-AA29-BDA46B2675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30630-AC66-4486-965E-95F1E4516B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C22BDE-D760-4C87-BCDE-2ABF803F8018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1/4/2017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A83947-6BEE-448B-B9A3-906979DB31BE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64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Dr%20Quantum%20-%20Double%20Slit%20Experiment%20-%20Video.flv" TargetMode="External"/><Relationship Id="rId4" Type="http://schemas.openxmlformats.org/officeDocument/2006/relationships/hyperlink" Target="http://www.metacafe.com/watch/1129577/dr_quantum_double_slit_experimen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olorado.edu/physics/2000/index.pl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lineSpectra.sw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I. Bohr Model of Atom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0779" y="990600"/>
            <a:ext cx="6470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Chapter 5: Electron Configurations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40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http://www.singtech.com/images/lambda_for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18" y="2590800"/>
            <a:ext cx="38481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 descr="http://ru.laser.ru/gallery/menta/louis_de_brogli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76200"/>
            <a:ext cx="2190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512738" y="152400"/>
            <a:ext cx="53823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smtClean="0">
                <a:solidFill>
                  <a:schemeClr val="bg1"/>
                </a:solidFill>
              </a:rPr>
              <a:t>II. Quantum </a:t>
            </a:r>
            <a:r>
              <a:rPr lang="en-US" altLang="en-US" b="1" u="sng" dirty="0">
                <a:solidFill>
                  <a:schemeClr val="bg1"/>
                </a:solidFill>
              </a:rPr>
              <a:t>Model of Atom</a:t>
            </a:r>
          </a:p>
        </p:txBody>
      </p:sp>
      <p:pic>
        <p:nvPicPr>
          <p:cNvPr id="32773" name="Picture 2" descr="http://web.sbu.edu/chemistry/wier/electrons/bohrstandingwa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97" y="814387"/>
            <a:ext cx="38004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304801" y="2971800"/>
            <a:ext cx="10647363" cy="3297239"/>
            <a:chOff x="192" y="2111"/>
            <a:chExt cx="6707" cy="2077"/>
          </a:xfrm>
        </p:grpSpPr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323" y="3432"/>
              <a:ext cx="6576" cy="75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60001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6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457200" indent="-457200">
                <a:buAutoNum type="alphaUcPeriod"/>
                <a:defRPr/>
              </a:pPr>
              <a:r>
                <a:rPr lang="en-US" altLang="en-US" sz="240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4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1924) Louis de Broglie says if light has a dual </a:t>
              </a:r>
              <a:r>
                <a:rPr lang="en-US" altLang="en-US" sz="240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/>
              </a:r>
              <a:br>
                <a:rPr lang="en-US" altLang="en-US" sz="240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n-US" altLang="en-US" sz="240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wave-particle </a:t>
              </a:r>
              <a:r>
                <a:rPr lang="en-US" altLang="en-US" sz="24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nature</a:t>
              </a:r>
              <a:r>
                <a:rPr lang="en-US" altLang="en-US" sz="240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,  then </a:t>
              </a:r>
              <a:r>
                <a:rPr lang="en-US" altLang="en-US" sz="24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matter (electrons) </a:t>
              </a:r>
              <a:r>
                <a:rPr lang="en-US" altLang="en-US" sz="240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/>
              </a:r>
              <a:br>
                <a:rPr lang="en-US" altLang="en-US" sz="240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n-US" altLang="en-US" sz="240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could </a:t>
              </a:r>
              <a:r>
                <a:rPr lang="en-US" altLang="en-US" sz="24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also have a dual wave-particle nature.</a:t>
              </a:r>
            </a:p>
          </p:txBody>
        </p:sp>
        <p:sp>
          <p:nvSpPr>
            <p:cNvPr id="32776" name="Rectangle 9"/>
            <p:cNvSpPr>
              <a:spLocks noChangeArrowheads="1"/>
            </p:cNvSpPr>
            <p:nvPr/>
          </p:nvSpPr>
          <p:spPr bwMode="auto">
            <a:xfrm>
              <a:off x="192" y="2111"/>
              <a:ext cx="2209" cy="291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60001"/>
                  </a:srgbClr>
                </a:gs>
                <a:gs pos="100000">
                  <a:srgbClr val="767676">
                    <a:alpha val="60001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 b="1" dirty="0" smtClean="0">
                  <a:latin typeface="Tahoma" pitchFamily="34" charset="0"/>
                </a:rPr>
                <a:t> </a:t>
              </a:r>
              <a:r>
                <a:rPr lang="en-US" altLang="en-US" sz="2400" b="1" dirty="0">
                  <a:latin typeface="Tahoma" pitchFamily="34" charset="0"/>
                </a:rPr>
                <a:t>Quantum Mechanics</a:t>
              </a:r>
              <a:r>
                <a:rPr lang="en-US" altLang="en-US" sz="2400" dirty="0">
                  <a:latin typeface="Tahoma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641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electrondiffractio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0092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9" name="Group 9"/>
          <p:cNvGrpSpPr>
            <a:grpSpLocks/>
          </p:cNvGrpSpPr>
          <p:nvPr/>
        </p:nvGrpSpPr>
        <p:grpSpPr bwMode="auto">
          <a:xfrm>
            <a:off x="914400" y="5943600"/>
            <a:ext cx="6459538" cy="457200"/>
            <a:chOff x="576" y="3744"/>
            <a:chExt cx="4069" cy="288"/>
          </a:xfrm>
        </p:grpSpPr>
        <p:sp>
          <p:nvSpPr>
            <p:cNvPr id="33797" name="TextBox 2"/>
            <p:cNvSpPr txBox="1">
              <a:spLocks noChangeArrowheads="1"/>
            </p:cNvSpPr>
            <p:nvPr/>
          </p:nvSpPr>
          <p:spPr bwMode="auto">
            <a:xfrm>
              <a:off x="576" y="3744"/>
              <a:ext cx="333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hlinkClick r:id="rId4"/>
                </a:rPr>
                <a:t>Electron Interference</a:t>
              </a:r>
              <a:r>
                <a:rPr lang="en-US" altLang="en-US" sz="2400"/>
                <a:t> Animation(Web)</a:t>
              </a:r>
            </a:p>
          </p:txBody>
        </p:sp>
        <p:sp>
          <p:nvSpPr>
            <p:cNvPr id="33798" name="TextBox 4"/>
            <p:cNvSpPr txBox="1">
              <a:spLocks noChangeArrowheads="1"/>
            </p:cNvSpPr>
            <p:nvPr/>
          </p:nvSpPr>
          <p:spPr bwMode="auto">
            <a:xfrm>
              <a:off x="4080" y="3744"/>
              <a:ext cx="565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hlinkClick r:id="rId5" action="ppaction://hlinkfile"/>
                </a:rPr>
                <a:t>Drive</a:t>
              </a:r>
              <a:endParaRPr lang="en-US" altLang="en-US" sz="2400"/>
            </a:p>
          </p:txBody>
        </p:sp>
      </p:grpSp>
      <p:sp>
        <p:nvSpPr>
          <p:cNvPr id="33796" name="Rectangle 8"/>
          <p:cNvSpPr>
            <a:spLocks noChangeArrowheads="1"/>
          </p:cNvSpPr>
          <p:nvPr/>
        </p:nvSpPr>
        <p:spPr bwMode="auto">
          <a:xfrm>
            <a:off x="533400" y="228600"/>
            <a:ext cx="76152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</a:rPr>
              <a:t>Experiments showed that electrons display </a:t>
            </a:r>
            <a:br>
              <a:rPr lang="en-US" altLang="en-US" sz="2400" b="1">
                <a:solidFill>
                  <a:srgbClr val="FFFFFF"/>
                </a:solidFill>
              </a:rPr>
            </a:br>
            <a:r>
              <a:rPr lang="en-US" altLang="en-US" sz="2400" b="1">
                <a:solidFill>
                  <a:srgbClr val="FFFFFF"/>
                </a:solidFill>
              </a:rPr>
              <a:t>the wave properties of </a:t>
            </a:r>
            <a:r>
              <a:rPr lang="en-US" altLang="en-US" sz="2400" b="1" u="sng">
                <a:solidFill>
                  <a:srgbClr val="FFFFFF"/>
                </a:solidFill>
              </a:rPr>
              <a:t>diffraction</a:t>
            </a:r>
            <a:r>
              <a:rPr lang="en-US" altLang="en-US" sz="2400" b="1">
                <a:solidFill>
                  <a:srgbClr val="FFFFFF"/>
                </a:solidFill>
              </a:rPr>
              <a:t> and </a:t>
            </a:r>
            <a:r>
              <a:rPr lang="en-US" altLang="en-US" sz="2400" b="1" u="sng">
                <a:solidFill>
                  <a:srgbClr val="FFFFFF"/>
                </a:solidFill>
              </a:rPr>
              <a:t>interference</a:t>
            </a:r>
            <a:r>
              <a:rPr lang="en-US" altLang="en-US" sz="2400" b="1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16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www.suttonglyphs.com/_images_n2/heisenberg-uncertaint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681037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8" descr="http://www.plexoft.com/SBF/images/Heisenb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263525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990600" y="457200"/>
            <a:ext cx="6237288" cy="519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B. Heisenberg Uncertainty Principle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066800" y="3657600"/>
            <a:ext cx="5902325" cy="1187450"/>
          </a:xfrm>
          <a:prstGeom prst="rect">
            <a:avLst/>
          </a:prstGeom>
          <a:gradFill rotWithShape="1">
            <a:gsLst>
              <a:gs pos="0">
                <a:srgbClr val="FFFFFF">
                  <a:alpha val="43999"/>
                </a:srgbClr>
              </a:gs>
              <a:gs pos="100000">
                <a:srgbClr val="767676">
                  <a:alpha val="42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It is impossible to know exactly both </a:t>
            </a:r>
            <a:br>
              <a:rPr lang="en-US" altLang="en-US" sz="2400" b="1"/>
            </a:br>
            <a:r>
              <a:rPr lang="en-US" altLang="en-US" sz="2400" b="1"/>
              <a:t>the location and velocity of an electron </a:t>
            </a:r>
            <a:br>
              <a:rPr lang="en-US" altLang="en-US" sz="2400" b="1"/>
            </a:br>
            <a:r>
              <a:rPr lang="en-US" altLang="en-US" sz="2400" b="1"/>
              <a:t>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19870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kw.igs.net/~jackord/bp/images/Image1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738438" cy="3184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6" descr="http://www.physlink.com/education/askexperts/Images/ae32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14800"/>
            <a:ext cx="632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8" descr="http://www.malaspina.com/jpg/schroding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295275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228600" y="1219200"/>
            <a:ext cx="5692775" cy="519113"/>
          </a:xfrm>
          <a:prstGeom prst="rect">
            <a:avLst/>
          </a:prstGeom>
          <a:solidFill>
            <a:srgbClr val="000000">
              <a:alpha val="7097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>
                <a:solidFill>
                  <a:srgbClr val="FFFFFF"/>
                </a:solidFill>
                <a:latin typeface="Tahoma" pitchFamily="34" charset="0"/>
              </a:rPr>
              <a:t>C. </a:t>
            </a:r>
            <a:r>
              <a:rPr lang="en-US" altLang="en-US" sz="2800" b="1" u="sng">
                <a:solidFill>
                  <a:srgbClr val="FFFFFF"/>
                </a:solidFill>
                <a:latin typeface="Tahoma" pitchFamily="34" charset="0"/>
              </a:rPr>
              <a:t>Schrodinger Wave Equation</a:t>
            </a:r>
            <a:r>
              <a:rPr lang="en-US" altLang="en-US" sz="2800" b="1">
                <a:solidFill>
                  <a:srgbClr val="FFFFFF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28600" y="2713038"/>
            <a:ext cx="9017000" cy="822325"/>
          </a:xfrm>
          <a:prstGeom prst="rect">
            <a:avLst/>
          </a:prstGeom>
          <a:solidFill>
            <a:srgbClr val="000000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</a:rPr>
              <a:t>Describes the probability of where an electron can be found. </a:t>
            </a:r>
            <a:br>
              <a:rPr lang="en-US" altLang="en-US" sz="2400" b="1">
                <a:solidFill>
                  <a:srgbClr val="FFFFFF"/>
                </a:solidFill>
              </a:rPr>
            </a:br>
            <a:r>
              <a:rPr lang="en-US" altLang="en-US" sz="2400" b="1">
                <a:solidFill>
                  <a:srgbClr val="FFFFFF"/>
                </a:solidFill>
              </a:rPr>
              <a:t>Schrodinger’s equation works for all atoms.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77800" y="4572000"/>
            <a:ext cx="8966200" cy="11874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  <a:latin typeface="Tahoma" pitchFamily="34" charset="0"/>
              </a:rPr>
              <a:t>D. </a:t>
            </a:r>
            <a:r>
              <a:rPr lang="en-US" altLang="en-US" sz="2400" b="1" u="sng">
                <a:solidFill>
                  <a:srgbClr val="FFFFFF"/>
                </a:solidFill>
                <a:latin typeface="Tahoma" pitchFamily="34" charset="0"/>
              </a:rPr>
              <a:t>Quantum theory</a:t>
            </a:r>
            <a:r>
              <a:rPr lang="en-US" altLang="en-US" sz="2400" b="1">
                <a:solidFill>
                  <a:srgbClr val="FFFFFF"/>
                </a:solidFill>
                <a:latin typeface="Tahoma" pitchFamily="34" charset="0"/>
              </a:rPr>
              <a:t> – describes mathematically the wave </a:t>
            </a:r>
            <a:br>
              <a:rPr lang="en-US" altLang="en-US" sz="2400" b="1">
                <a:solidFill>
                  <a:srgbClr val="FFFFFF"/>
                </a:solidFill>
                <a:latin typeface="Tahoma" pitchFamily="34" charset="0"/>
              </a:rPr>
            </a:br>
            <a:r>
              <a:rPr lang="en-US" altLang="en-US" sz="2400" b="1">
                <a:solidFill>
                  <a:srgbClr val="FFFFFF"/>
                </a:solidFill>
                <a:latin typeface="Tahoma" pitchFamily="34" charset="0"/>
              </a:rPr>
              <a:t>properties of electrons.  In the quantum model of the</a:t>
            </a:r>
          </a:p>
          <a:p>
            <a:r>
              <a:rPr lang="en-US" altLang="en-US" sz="2400" b="1">
                <a:solidFill>
                  <a:srgbClr val="FFFFFF"/>
                </a:solidFill>
                <a:latin typeface="Tahoma" pitchFamily="34" charset="0"/>
              </a:rPr>
              <a:t>atom, electrons are found in orbitals, not specific orbits.</a:t>
            </a:r>
          </a:p>
        </p:txBody>
      </p:sp>
    </p:spTree>
    <p:extLst>
      <p:ext uri="{BB962C8B-B14F-4D97-AF65-F5344CB8AC3E}">
        <p14:creationId xmlns:p14="http://schemas.microsoft.com/office/powerpoint/2010/main" val="221677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  <p:bldP spid="327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0"/>
            <a:ext cx="81083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Quantum numbers </a:t>
            </a:r>
            <a:r>
              <a:rPr lang="en-US" sz="3200" dirty="0" smtClean="0"/>
              <a:t>– tell you the “address”</a:t>
            </a:r>
            <a:br>
              <a:rPr lang="en-US" sz="3200" dirty="0" smtClean="0"/>
            </a:br>
            <a:r>
              <a:rPr lang="en-US" sz="3200" dirty="0" smtClean="0"/>
              <a:t>of orbitals and electrons.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219200"/>
            <a:ext cx="6832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 the Quantum model, electrons are</a:t>
            </a:r>
            <a:br>
              <a:rPr lang="en-US" sz="3200" dirty="0" smtClean="0"/>
            </a:br>
            <a:r>
              <a:rPr lang="en-US" sz="3200" dirty="0" smtClean="0"/>
              <a:t>found in </a:t>
            </a:r>
            <a:r>
              <a:rPr lang="en-US" sz="3200" b="1" dirty="0" smtClean="0"/>
              <a:t>Orbital</a:t>
            </a:r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895600"/>
            <a:ext cx="72651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Orbital – the three dimensional area </a:t>
            </a:r>
            <a:br>
              <a:rPr lang="en-US" sz="3200" b="1" dirty="0" smtClean="0"/>
            </a:br>
            <a:r>
              <a:rPr lang="en-US" sz="3200" b="1" dirty="0" smtClean="0"/>
              <a:t>where an electron can be found.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0494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00200"/>
            <a:ext cx="7473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Electrons fill lowest energy orbitals first.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200400"/>
            <a:ext cx="5503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Each orbital can hold 2 electrons.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434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solidFill>
                  <a:prstClr val="white">
                    <a:tint val="75000"/>
                  </a:prstClr>
                </a:solidFill>
              </a:rPr>
              <a:t>V.Montgomery &amp; R.Smith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589B7-1C70-49C3-BEF1-0741B49C122E}" type="slidenum">
              <a:rPr lang="en-US" b="1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b="1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pPr algn="l" eaLnBrk="1" hangingPunct="1"/>
            <a:r>
              <a:rPr lang="en-US" altLang="en-US" sz="3200" b="1" u="sng" dirty="0" smtClean="0"/>
              <a:t>Principle Quantum Number </a:t>
            </a:r>
            <a:r>
              <a:rPr lang="en-US" altLang="en-US" sz="3200" dirty="0" smtClean="0"/>
              <a:t>(n) – tells you what shell (main energy level) an orbital is in.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H="1" flipV="1">
            <a:off x="914400" y="16002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914400" y="5791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914400" y="3657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990600" y="2743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057" name="Line 10"/>
          <p:cNvSpPr>
            <a:spLocks noChangeShapeType="1"/>
          </p:cNvSpPr>
          <p:nvPr/>
        </p:nvSpPr>
        <p:spPr bwMode="auto">
          <a:xfrm>
            <a:off x="990600" y="24384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058" name="Line 11"/>
          <p:cNvSpPr>
            <a:spLocks noChangeShapeType="1"/>
          </p:cNvSpPr>
          <p:nvPr/>
        </p:nvSpPr>
        <p:spPr bwMode="auto">
          <a:xfrm>
            <a:off x="914400" y="21336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059" name="Line 12"/>
          <p:cNvSpPr>
            <a:spLocks noChangeShapeType="1"/>
          </p:cNvSpPr>
          <p:nvPr/>
        </p:nvSpPr>
        <p:spPr bwMode="auto">
          <a:xfrm>
            <a:off x="990600" y="18288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060" name="Text Box 13"/>
          <p:cNvSpPr txBox="1">
            <a:spLocks noChangeArrowheads="1"/>
          </p:cNvSpPr>
          <p:nvPr/>
        </p:nvSpPr>
        <p:spPr bwMode="auto">
          <a:xfrm>
            <a:off x="4125913" y="5573713"/>
            <a:ext cx="64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white"/>
                </a:solidFill>
                <a:latin typeface="Calibri" pitchFamily="34" charset="0"/>
              </a:rPr>
              <a:t>n = 1</a:t>
            </a:r>
          </a:p>
        </p:txBody>
      </p:sp>
      <p:sp>
        <p:nvSpPr>
          <p:cNvPr id="2061" name="Text Box 14"/>
          <p:cNvSpPr txBox="1">
            <a:spLocks noChangeArrowheads="1"/>
          </p:cNvSpPr>
          <p:nvPr/>
        </p:nvSpPr>
        <p:spPr bwMode="auto">
          <a:xfrm>
            <a:off x="4108450" y="344011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white"/>
                </a:solidFill>
                <a:latin typeface="Calibri" pitchFamily="34" charset="0"/>
              </a:rPr>
              <a:t>n=2</a:t>
            </a:r>
          </a:p>
        </p:txBody>
      </p:sp>
      <p:sp>
        <p:nvSpPr>
          <p:cNvPr id="2062" name="Text Box 15"/>
          <p:cNvSpPr txBox="1">
            <a:spLocks noChangeArrowheads="1"/>
          </p:cNvSpPr>
          <p:nvPr/>
        </p:nvSpPr>
        <p:spPr bwMode="auto">
          <a:xfrm>
            <a:off x="4108450" y="252571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white"/>
                </a:solidFill>
                <a:latin typeface="Calibri" pitchFamily="34" charset="0"/>
              </a:rPr>
              <a:t>n=3</a:t>
            </a:r>
          </a:p>
        </p:txBody>
      </p:sp>
      <p:sp>
        <p:nvSpPr>
          <p:cNvPr id="2063" name="Text Box 16"/>
          <p:cNvSpPr txBox="1">
            <a:spLocks noChangeArrowheads="1"/>
          </p:cNvSpPr>
          <p:nvPr/>
        </p:nvSpPr>
        <p:spPr bwMode="auto">
          <a:xfrm>
            <a:off x="4127500" y="222091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white"/>
                </a:solidFill>
                <a:latin typeface="Calibri" pitchFamily="34" charset="0"/>
              </a:rPr>
              <a:t>n=4</a:t>
            </a:r>
          </a:p>
        </p:txBody>
      </p:sp>
      <p:sp>
        <p:nvSpPr>
          <p:cNvPr id="2064" name="Text Box 17"/>
          <p:cNvSpPr txBox="1">
            <a:spLocks noChangeArrowheads="1"/>
          </p:cNvSpPr>
          <p:nvPr/>
        </p:nvSpPr>
        <p:spPr bwMode="auto">
          <a:xfrm>
            <a:off x="4114800" y="191611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white"/>
                </a:solidFill>
                <a:latin typeface="Calibri" pitchFamily="34" charset="0"/>
              </a:rPr>
              <a:t>n=5</a:t>
            </a:r>
          </a:p>
        </p:txBody>
      </p:sp>
      <p:sp>
        <p:nvSpPr>
          <p:cNvPr id="2065" name="Text Box 18"/>
          <p:cNvSpPr txBox="1">
            <a:spLocks noChangeArrowheads="1"/>
          </p:cNvSpPr>
          <p:nvPr/>
        </p:nvSpPr>
        <p:spPr bwMode="auto">
          <a:xfrm>
            <a:off x="4114800" y="161131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white"/>
                </a:solidFill>
                <a:latin typeface="Calibri" pitchFamily="34" charset="0"/>
              </a:rPr>
              <a:t>n=6</a:t>
            </a:r>
          </a:p>
        </p:txBody>
      </p:sp>
      <p:sp>
        <p:nvSpPr>
          <p:cNvPr id="2066" name="Text Box 19"/>
          <p:cNvSpPr txBox="1">
            <a:spLocks noChangeArrowheads="1"/>
          </p:cNvSpPr>
          <p:nvPr/>
        </p:nvSpPr>
        <p:spPr bwMode="auto">
          <a:xfrm>
            <a:off x="0" y="3276600"/>
            <a:ext cx="833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white"/>
                </a:solidFill>
                <a:latin typeface="Calibri" pitchFamily="34" charset="0"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3844107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7460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Azimuthal Quantum number </a:t>
            </a:r>
            <a:r>
              <a:rPr lang="en-US" sz="3200" dirty="0" smtClean="0"/>
              <a:t>– tells you </a:t>
            </a:r>
            <a:br>
              <a:rPr lang="en-US" sz="3200" dirty="0" smtClean="0"/>
            </a:br>
            <a:r>
              <a:rPr lang="en-US" sz="3200" dirty="0" smtClean="0"/>
              <a:t>the shape (what sublevel) the orbital is in.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276600"/>
            <a:ext cx="662232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sublevels are: s, p, d, and f</a:t>
            </a:r>
            <a:br>
              <a:rPr lang="en-US" sz="3600" dirty="0" smtClean="0"/>
            </a:br>
            <a:r>
              <a:rPr lang="en-US" sz="3200" dirty="0" smtClean="0"/>
              <a:t>in order of increasing energy.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94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838200" y="609600"/>
            <a:ext cx="1582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prstClr val="white"/>
                </a:solidFill>
                <a:cs typeface="Arial" charset="0"/>
              </a:rPr>
              <a:t>s orbital</a:t>
            </a:r>
          </a:p>
        </p:txBody>
      </p:sp>
      <p:pic>
        <p:nvPicPr>
          <p:cNvPr id="3075" name="Picture 4" descr="Ast_Orbital_s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33800"/>
            <a:ext cx="45339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img.sparknotes.com/figures/5/5578bdf1aec90e46e14325a580fdbf6a/sorbit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27908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s orbit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50133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533400" y="2362200"/>
            <a:ext cx="193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prstClr val="white"/>
                </a:solidFill>
              </a:rPr>
              <a:t>One s orbital</a:t>
            </a:r>
            <a:br>
              <a:rPr lang="en-US" altLang="en-US" sz="2400" smtClean="0">
                <a:solidFill>
                  <a:prstClr val="white"/>
                </a:solidFill>
              </a:rPr>
            </a:br>
            <a:r>
              <a:rPr lang="en-US" altLang="en-US" sz="2400" smtClean="0">
                <a:solidFill>
                  <a:prstClr val="white"/>
                </a:solidFill>
              </a:rPr>
              <a:t>per shell</a:t>
            </a:r>
          </a:p>
        </p:txBody>
      </p:sp>
    </p:spTree>
    <p:extLst>
      <p:ext uri="{BB962C8B-B14F-4D97-AF65-F5344CB8AC3E}">
        <p14:creationId xmlns:p14="http://schemas.microsoft.com/office/powerpoint/2010/main" val="10110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"/>
          <p:cNvGrpSpPr>
            <a:grpSpLocks/>
          </p:cNvGrpSpPr>
          <p:nvPr/>
        </p:nvGrpSpPr>
        <p:grpSpPr bwMode="auto">
          <a:xfrm>
            <a:off x="6781800" y="1295400"/>
            <a:ext cx="1801813" cy="1300057"/>
            <a:chOff x="762000" y="1066800"/>
            <a:chExt cx="1802096" cy="1299759"/>
          </a:xfrm>
        </p:grpSpPr>
        <p:sp>
          <p:nvSpPr>
            <p:cNvPr id="4101" name="TextBox 2"/>
            <p:cNvSpPr txBox="1">
              <a:spLocks noChangeArrowheads="1"/>
            </p:cNvSpPr>
            <p:nvPr/>
          </p:nvSpPr>
          <p:spPr bwMode="auto">
            <a:xfrm>
              <a:off x="762000" y="1066800"/>
              <a:ext cx="18020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smtClean="0">
                  <a:solidFill>
                    <a:prstClr val="white"/>
                  </a:solidFill>
                </a:rPr>
                <a:t>p orbitals</a:t>
              </a:r>
            </a:p>
          </p:txBody>
        </p:sp>
        <p:sp>
          <p:nvSpPr>
            <p:cNvPr id="4102" name="TextBox 3"/>
            <p:cNvSpPr txBox="1">
              <a:spLocks noChangeArrowheads="1"/>
            </p:cNvSpPr>
            <p:nvPr/>
          </p:nvSpPr>
          <p:spPr bwMode="auto">
            <a:xfrm>
              <a:off x="1219200" y="1905000"/>
              <a:ext cx="184760" cy="46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400" dirty="0" smtClean="0">
                <a:solidFill>
                  <a:prstClr val="white"/>
                </a:solidFill>
              </a:endParaRPr>
            </a:p>
          </p:txBody>
        </p:sp>
      </p:grpSp>
      <p:pic>
        <p:nvPicPr>
          <p:cNvPr id="4099" name="Picture 4" descr="http://www.rmutphysics.com/CHARUD/scibook/crystal-structure/porbita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61722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6629400" y="3200400"/>
            <a:ext cx="2324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prstClr val="white"/>
                </a:solidFill>
              </a:rPr>
              <a:t>Three p orbitals</a:t>
            </a:r>
            <a:br>
              <a:rPr lang="en-US" altLang="en-US" sz="2400" smtClean="0">
                <a:solidFill>
                  <a:prstClr val="white"/>
                </a:solidFill>
              </a:rPr>
            </a:br>
            <a:r>
              <a:rPr lang="en-US" altLang="en-US" sz="2400" smtClean="0">
                <a:solidFill>
                  <a:prstClr val="white"/>
                </a:solidFill>
              </a:rPr>
              <a:t>per shell</a:t>
            </a:r>
          </a:p>
        </p:txBody>
      </p:sp>
    </p:spTree>
    <p:extLst>
      <p:ext uri="{BB962C8B-B14F-4D97-AF65-F5344CB8AC3E}">
        <p14:creationId xmlns:p14="http://schemas.microsoft.com/office/powerpoint/2010/main" val="103358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-103188" y="730250"/>
            <a:ext cx="8575676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056" tIns="152352" rIns="0" bIns="38088" anchor="ctr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  <a:t>1800’s: Electrons were thought of as particles; </a:t>
            </a:r>
            <a:b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  <a:t>             light was thought of as waves. </a:t>
            </a:r>
            <a:b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  <a:t>Experimental observations can support both these theories.</a:t>
            </a:r>
            <a:endParaRPr lang="en-US" sz="2400" i="1" dirty="0">
              <a:solidFill>
                <a:srgbClr val="FFFFFF"/>
              </a:solidFill>
              <a:latin typeface="+mn-lt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2590800"/>
            <a:ext cx="8621713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056" tIns="152352" rIns="0" bIns="38088" anchor="ctr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  <a:t>Early 1900’s: New experiments showed that electrons have </a:t>
            </a:r>
            <a:b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  <a:t>some wave-like properties and light has some </a:t>
            </a:r>
            <a:b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  <a:t>particle-like properties.  </a:t>
            </a:r>
            <a:b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  <a:t>These discoveries led to the idea</a:t>
            </a:r>
            <a:b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  <a:t>that both electrons and light </a:t>
            </a:r>
            <a:b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  <a:t>have </a:t>
            </a:r>
            <a:r>
              <a:rPr lang="en-US" sz="2400" u="sng" dirty="0">
                <a:solidFill>
                  <a:srgbClr val="FFFFFF"/>
                </a:solidFill>
                <a:latin typeface="+mn-lt"/>
                <a:cs typeface="Tahoma" pitchFamily="34" charset="0"/>
              </a:rPr>
              <a:t>a dual wave-particle nature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  <a:t>.  </a:t>
            </a:r>
            <a:b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  <a:t>(This was the beginning of </a:t>
            </a:r>
            <a:b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  <a:cs typeface="Tahoma" pitchFamily="34" charset="0"/>
              </a:rPr>
              <a:t>quantum physics.)</a:t>
            </a:r>
            <a:endParaRPr lang="en-US" sz="2400" b="1" i="1" dirty="0">
              <a:solidFill>
                <a:srgbClr val="FFFFFF"/>
              </a:solidFill>
              <a:latin typeface="+mn-lt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100" name="Picture 5" descr="http://www.oralchelation.com/technical/images/ato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-228600"/>
            <a:ext cx="21066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http://www.atlanticaudiopro.com/Laser%20Animated%20gi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74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mc.maricopa.edu/faculty/farabee/BIOBK/orbital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0896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905000" y="5486400"/>
            <a:ext cx="5726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prstClr val="white"/>
                </a:solidFill>
              </a:rPr>
              <a:t>p orbitals first appear in the 2</a:t>
            </a:r>
            <a:r>
              <a:rPr lang="en-US" altLang="en-US" sz="2400" b="1" baseline="30000" smtClean="0">
                <a:solidFill>
                  <a:prstClr val="white"/>
                </a:solidFill>
              </a:rPr>
              <a:t>nd</a:t>
            </a:r>
            <a:r>
              <a:rPr lang="en-US" altLang="en-US" sz="2400" b="1" smtClean="0">
                <a:solidFill>
                  <a:prstClr val="white"/>
                </a:solidFill>
              </a:rPr>
              <a:t> shell</a:t>
            </a:r>
          </a:p>
        </p:txBody>
      </p:sp>
    </p:spTree>
    <p:extLst>
      <p:ext uri="{BB962C8B-B14F-4D97-AF65-F5344CB8AC3E}">
        <p14:creationId xmlns:p14="http://schemas.microsoft.com/office/powerpoint/2010/main" val="1866654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838200" y="1066800"/>
            <a:ext cx="1801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prstClr val="white"/>
                </a:solidFill>
              </a:rPr>
              <a:t>d orbitals</a:t>
            </a:r>
          </a:p>
        </p:txBody>
      </p:sp>
      <p:pic>
        <p:nvPicPr>
          <p:cNvPr id="6148" name="Picture 4" descr="fig6_2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9200"/>
            <a:ext cx="4737100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762000" y="3200400"/>
            <a:ext cx="2101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prstClr val="white"/>
                </a:solidFill>
              </a:rPr>
              <a:t>Five d orbitals</a:t>
            </a:r>
            <a:br>
              <a:rPr lang="en-US" altLang="en-US" sz="2400" smtClean="0">
                <a:solidFill>
                  <a:prstClr val="white"/>
                </a:solidFill>
              </a:rPr>
            </a:br>
            <a:r>
              <a:rPr lang="en-US" altLang="en-US" sz="2400" smtClean="0">
                <a:solidFill>
                  <a:prstClr val="white"/>
                </a:solidFill>
              </a:rPr>
              <a:t>per shell</a:t>
            </a:r>
          </a:p>
        </p:txBody>
      </p:sp>
    </p:spTree>
    <p:extLst>
      <p:ext uri="{BB962C8B-B14F-4D97-AF65-F5344CB8AC3E}">
        <p14:creationId xmlns:p14="http://schemas.microsoft.com/office/powerpoint/2010/main" val="3628184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inerals.gps.caltech.edu/Ge214/TA/index_files/d_orbit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486400" cy="4213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905000" y="533400"/>
            <a:ext cx="5253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prstClr val="white"/>
                </a:solidFill>
              </a:rPr>
              <a:t>d orbitals 1</a:t>
            </a:r>
            <a:r>
              <a:rPr lang="en-US" altLang="en-US" sz="2400" b="1" baseline="30000" smtClean="0">
                <a:solidFill>
                  <a:prstClr val="white"/>
                </a:solidFill>
              </a:rPr>
              <a:t>st</a:t>
            </a:r>
            <a:r>
              <a:rPr lang="en-US" altLang="en-US" sz="2400" b="1" smtClean="0">
                <a:solidFill>
                  <a:prstClr val="white"/>
                </a:solidFill>
              </a:rPr>
              <a:t> appear in the 3</a:t>
            </a:r>
            <a:r>
              <a:rPr lang="en-US" altLang="en-US" sz="2400" b="1" baseline="30000" smtClean="0">
                <a:solidFill>
                  <a:prstClr val="white"/>
                </a:solidFill>
              </a:rPr>
              <a:t>rd</a:t>
            </a:r>
            <a:r>
              <a:rPr lang="en-US" altLang="en-US" sz="2400" b="1" smtClean="0">
                <a:solidFill>
                  <a:prstClr val="white"/>
                </a:solidFill>
              </a:rPr>
              <a:t> shell</a:t>
            </a:r>
          </a:p>
        </p:txBody>
      </p:sp>
    </p:spTree>
    <p:extLst>
      <p:ext uri="{BB962C8B-B14F-4D97-AF65-F5344CB8AC3E}">
        <p14:creationId xmlns:p14="http://schemas.microsoft.com/office/powerpoint/2010/main" val="953008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762000" y="381000"/>
            <a:ext cx="1703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prstClr val="white"/>
                </a:solidFill>
              </a:rPr>
              <a:t>f orbitals</a:t>
            </a:r>
          </a:p>
        </p:txBody>
      </p:sp>
      <p:pic>
        <p:nvPicPr>
          <p:cNvPr id="8196" name="Picture 2" descr="http://www.chem.tamu.edu/rgroup/hughbanks/courses/673/handouts/4f_orbit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8294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2743200" y="914400"/>
            <a:ext cx="515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prstClr val="white"/>
                </a:solidFill>
              </a:rPr>
              <a:t>f orbitals 1</a:t>
            </a:r>
            <a:r>
              <a:rPr lang="en-US" altLang="en-US" sz="2400" b="1" baseline="30000" smtClean="0">
                <a:solidFill>
                  <a:prstClr val="white"/>
                </a:solidFill>
              </a:rPr>
              <a:t>st</a:t>
            </a:r>
            <a:r>
              <a:rPr lang="en-US" altLang="en-US" sz="2400" b="1" smtClean="0">
                <a:solidFill>
                  <a:prstClr val="white"/>
                </a:solidFill>
              </a:rPr>
              <a:t> appear in the 4</a:t>
            </a:r>
            <a:r>
              <a:rPr lang="en-US" altLang="en-US" sz="2400" b="1" baseline="30000" smtClean="0">
                <a:solidFill>
                  <a:prstClr val="white"/>
                </a:solidFill>
              </a:rPr>
              <a:t>th</a:t>
            </a:r>
            <a:r>
              <a:rPr lang="en-US" altLang="en-US" sz="2400" b="1" smtClean="0">
                <a:solidFill>
                  <a:prstClr val="white"/>
                </a:solidFill>
              </a:rPr>
              <a:t> shell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3276600" y="457200"/>
            <a:ext cx="3557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prstClr val="white"/>
                </a:solidFill>
              </a:rPr>
              <a:t>Seven f orbitals per shell</a:t>
            </a:r>
          </a:p>
        </p:txBody>
      </p:sp>
    </p:spTree>
    <p:extLst>
      <p:ext uri="{BB962C8B-B14F-4D97-AF65-F5344CB8AC3E}">
        <p14:creationId xmlns:p14="http://schemas.microsoft.com/office/powerpoint/2010/main" val="270501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prism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815138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657600" y="304800"/>
            <a:ext cx="13821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800" dirty="0">
                <a:solidFill>
                  <a:schemeClr val="bg1"/>
                </a:solidFill>
              </a:rPr>
              <a:t>Prisms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69888" y="1219200"/>
            <a:ext cx="8774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 prism can be used to </a:t>
            </a:r>
            <a:r>
              <a:rPr lang="en-US" altLang="en-US" sz="2400">
                <a:solidFill>
                  <a:schemeClr val="bg1"/>
                </a:solidFill>
                <a:ea typeface="Times New Roman" pitchFamily="18" charset="0"/>
                <a:cs typeface="Tahoma" pitchFamily="34" charset="0"/>
              </a:rPr>
              <a:t>“</a:t>
            </a:r>
            <a:r>
              <a:rPr lang="en-US" altLang="en-US" sz="240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spread out</a:t>
            </a:r>
            <a:r>
              <a:rPr lang="en-US" altLang="en-US" sz="2400">
                <a:solidFill>
                  <a:schemeClr val="bg1"/>
                </a:solidFill>
                <a:ea typeface="Times New Roman" pitchFamily="18" charset="0"/>
                <a:cs typeface="Tahoma" pitchFamily="34" charset="0"/>
              </a:rPr>
              <a:t>”</a:t>
            </a:r>
            <a:r>
              <a:rPr lang="en-US" altLang="en-US" sz="240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the wavelengths of light.</a:t>
            </a:r>
            <a:endParaRPr lang="en-US" altLang="en-US" sz="24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an.hitchcock.org/repairfaq/sam/spctr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http://solarsystem.nasa.gov/deepimpact/images/Spect-Prism-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42862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2971800" y="304800"/>
            <a:ext cx="26340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altLang="en-US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Line Spectra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57200" y="1066800"/>
            <a:ext cx="51085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  <a:hlinkClick r:id="rId2"/>
              </a:rPr>
              <a:t>1. Physics 2000 – Quantum Atom - Line Spectra</a:t>
            </a: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27652" name="Picture 3" descr="prismH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126413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5791200" y="1047750"/>
            <a:ext cx="317658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black"/>
                </a:solidFill>
                <a:hlinkClick r:id="rId4" action="ppaction://hlinkfile"/>
              </a:rPr>
              <a:t>2. Line Spectra Animation</a:t>
            </a:r>
            <a:endParaRPr lang="en-US" alt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52400" y="990600"/>
            <a:ext cx="16552863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prstClr val="white"/>
                </a:solidFill>
              </a:rPr>
              <a:t> </a:t>
            </a:r>
            <a:r>
              <a:rPr lang="en-US" altLang="en-US" sz="2000" b="1" dirty="0">
                <a:solidFill>
                  <a:prstClr val="white"/>
                </a:solidFill>
              </a:rPr>
              <a:t>Line Spectra</a:t>
            </a:r>
            <a:r>
              <a:rPr lang="en-US" altLang="en-US" sz="2000" dirty="0">
                <a:solidFill>
                  <a:prstClr val="white"/>
                </a:solidFill>
              </a:rPr>
              <a:t>  (bright-line spectra, atomic emission spectra)</a:t>
            </a:r>
            <a:br>
              <a:rPr lang="en-US" altLang="en-US" sz="2000" dirty="0">
                <a:solidFill>
                  <a:prstClr val="white"/>
                </a:solidFill>
              </a:rPr>
            </a:br>
            <a:endParaRPr lang="en-US" altLang="en-US" sz="2000" dirty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u="sng" dirty="0">
                <a:solidFill>
                  <a:prstClr val="white"/>
                </a:solidFill>
              </a:rPr>
              <a:t>Line Spectra</a:t>
            </a:r>
            <a:r>
              <a:rPr lang="en-US" altLang="en-US" sz="2000" dirty="0">
                <a:solidFill>
                  <a:prstClr val="white"/>
                </a:solidFill>
              </a:rPr>
              <a:t> ( or bright-line spectra) – these lines of color are produced</a:t>
            </a:r>
            <a:br>
              <a:rPr lang="en-US" altLang="en-US" sz="2000" dirty="0">
                <a:solidFill>
                  <a:prstClr val="white"/>
                </a:solidFill>
              </a:rPr>
            </a:br>
            <a:r>
              <a:rPr lang="en-US" altLang="en-US" sz="2000" dirty="0">
                <a:solidFill>
                  <a:prstClr val="white"/>
                </a:solidFill>
              </a:rPr>
              <a:t> when the light from an element is passed through a prism. </a:t>
            </a:r>
            <a:br>
              <a:rPr lang="en-US" altLang="en-US" sz="2000" dirty="0">
                <a:solidFill>
                  <a:prstClr val="white"/>
                </a:solidFill>
              </a:rPr>
            </a:br>
            <a:endParaRPr lang="en-US" altLang="en-US" sz="2000" dirty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prstClr val="white"/>
                </a:solidFill>
              </a:rPr>
              <a:t>Each element produces a characteristic set of lines called the </a:t>
            </a:r>
            <a:br>
              <a:rPr lang="en-US" altLang="en-US" sz="2000" dirty="0">
                <a:solidFill>
                  <a:prstClr val="white"/>
                </a:solidFill>
              </a:rPr>
            </a:br>
            <a:r>
              <a:rPr lang="en-US" altLang="en-US" sz="2000" u="sng" dirty="0">
                <a:solidFill>
                  <a:prstClr val="white"/>
                </a:solidFill>
              </a:rPr>
              <a:t>line spectrum</a:t>
            </a:r>
            <a:r>
              <a:rPr lang="en-US" altLang="en-US" sz="2000" dirty="0">
                <a:solidFill>
                  <a:prstClr val="white"/>
                </a:solidFill>
              </a:rPr>
              <a:t> of the element. </a:t>
            </a:r>
            <a:br>
              <a:rPr lang="en-US" altLang="en-US" sz="2000" dirty="0">
                <a:solidFill>
                  <a:prstClr val="white"/>
                </a:solidFill>
              </a:rPr>
            </a:br>
            <a:r>
              <a:rPr lang="en-US" altLang="en-US" sz="2000" dirty="0">
                <a:solidFill>
                  <a:prstClr val="white"/>
                </a:solidFill>
              </a:rPr>
              <a:t>Elements can be identified by their line spectrum.</a:t>
            </a:r>
            <a:br>
              <a:rPr lang="en-US" altLang="en-US" sz="2000" dirty="0">
                <a:solidFill>
                  <a:prstClr val="white"/>
                </a:solidFill>
              </a:rPr>
            </a:br>
            <a:endParaRPr lang="en-US" altLang="en-US" sz="2000" dirty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prstClr val="white"/>
                </a:solidFill>
              </a:rPr>
              <a:t>Each line in a line spectrum represents a particular wavelength and </a:t>
            </a:r>
            <a:br>
              <a:rPr lang="en-US" altLang="en-US" sz="2000" dirty="0">
                <a:solidFill>
                  <a:prstClr val="white"/>
                </a:solidFill>
              </a:rPr>
            </a:br>
            <a:r>
              <a:rPr lang="en-US" altLang="en-US" sz="2000" dirty="0">
                <a:solidFill>
                  <a:prstClr val="white"/>
                </a:solidFill>
              </a:rPr>
              <a:t>frequency of light given off. </a:t>
            </a:r>
            <a:br>
              <a:rPr lang="en-US" altLang="en-US" sz="2000" dirty="0">
                <a:solidFill>
                  <a:prstClr val="white"/>
                </a:solidFill>
              </a:rPr>
            </a:br>
            <a:r>
              <a:rPr lang="en-US" altLang="en-US" sz="2000" dirty="0">
                <a:solidFill>
                  <a:prstClr val="white"/>
                </a:solidFill>
              </a:rPr>
              <a:t>You can calculate the energy of the photons of light using E=h</a:t>
            </a:r>
            <a:r>
              <a:rPr lang="en-US" altLang="en-US" sz="2000" dirty="0">
                <a:solidFill>
                  <a:prstClr val="white"/>
                </a:solidFill>
                <a:sym typeface="Symbol" pitchFamily="18" charset="2"/>
              </a:rPr>
              <a:t></a:t>
            </a:r>
            <a:r>
              <a:rPr lang="en-US" altLang="en-US" sz="2000" dirty="0">
                <a:solidFill>
                  <a:prstClr val="white"/>
                </a:solidFill>
              </a:rPr>
              <a:t> </a:t>
            </a:r>
            <a:br>
              <a:rPr lang="en-US" altLang="en-US" sz="2000" dirty="0">
                <a:solidFill>
                  <a:prstClr val="white"/>
                </a:solidFill>
              </a:rPr>
            </a:br>
            <a:endParaRPr lang="en-US" altLang="en-US" sz="2000" dirty="0">
              <a:solidFill>
                <a:prstClr val="white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prstClr val="white"/>
                </a:solidFill>
                <a:sym typeface="Symbol" pitchFamily="18" charset="2"/>
              </a:rPr>
              <a:t>Bohr used the line spectrum of hydrogen to devise his model of the atom.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prstClr val="white"/>
              </a:solidFill>
              <a:latin typeface="Tahoma" pitchFamily="34" charset="0"/>
              <a:ea typeface="Times New Roman" pitchFamily="18" charset="0"/>
              <a:cs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28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H2EnergyLevel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62940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5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80377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In the Bohr model of the atom, electrons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were found in orbits.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901" y="2438400"/>
            <a:ext cx="79448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Orbits – the specific circular paths an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Electron can follow around the nucleus.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274" y="3962400"/>
            <a:ext cx="86939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When atoms absorb energy, electrons jump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to higher energy orbits. Then the electrons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fall back down and give off the energy as light/</a:t>
            </a:r>
          </a:p>
        </p:txBody>
      </p:sp>
    </p:spTree>
    <p:extLst>
      <p:ext uri="{BB962C8B-B14F-4D97-AF65-F5344CB8AC3E}">
        <p14:creationId xmlns:p14="http://schemas.microsoft.com/office/powerpoint/2010/main" val="13095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8200" y="1143000"/>
            <a:ext cx="74238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Ground State</a:t>
            </a:r>
            <a:r>
              <a:rPr lang="en-US" sz="3200" b="1" dirty="0" smtClean="0">
                <a:solidFill>
                  <a:schemeClr val="bg1"/>
                </a:solidFill>
              </a:rPr>
              <a:t> – when electrons are in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the lowest possible </a:t>
            </a:r>
            <a:r>
              <a:rPr lang="en-US" sz="3200" b="1" dirty="0" smtClean="0">
                <a:solidFill>
                  <a:schemeClr val="bg1"/>
                </a:solidFill>
              </a:rPr>
              <a:t>energy level.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1779" y="2971800"/>
            <a:ext cx="74013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Excited State </a:t>
            </a:r>
            <a:r>
              <a:rPr lang="en-US" sz="3200" b="1" dirty="0" smtClean="0">
                <a:solidFill>
                  <a:schemeClr val="bg1"/>
                </a:solidFill>
              </a:rPr>
              <a:t>– when electrons are in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Higher energy levels than the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Ground state.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9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342</Words>
  <Application>Microsoft Office PowerPoint</Application>
  <PresentationFormat>On-screen Show (4:3)</PresentationFormat>
  <Paragraphs>67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Symbol</vt:lpstr>
      <vt:lpstr>Tahoma</vt:lpstr>
      <vt:lpstr>Times New Roman</vt:lpstr>
      <vt:lpstr>1_Office Theme</vt:lpstr>
      <vt:lpstr>2_Office Theme</vt:lpstr>
      <vt:lpstr>Office Theme</vt:lpstr>
      <vt:lpstr>I. Bohr Model of Atom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 Quantum Number (n) – tells you what shell (main energy level) an orbital is in.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Neshaminy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Bohr Model of Atom</dc:title>
  <dc:creator>Bader, Kenneth</dc:creator>
  <cp:lastModifiedBy>Bader, Kenneth</cp:lastModifiedBy>
  <cp:revision>16</cp:revision>
  <dcterms:created xsi:type="dcterms:W3CDTF">2013-11-22T12:55:56Z</dcterms:created>
  <dcterms:modified xsi:type="dcterms:W3CDTF">2017-01-04T12:42:00Z</dcterms:modified>
</cp:coreProperties>
</file>